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ileron Heavy" charset="1" panose="00000A00000000000000"/>
      <p:regular r:id="rId25"/>
    </p:embeddedFont>
    <p:embeddedFont>
      <p:font typeface="Aileron" charset="1" panose="00000500000000000000"/>
      <p:regular r:id="rId26"/>
    </p:embeddedFont>
    <p:embeddedFont>
      <p:font typeface="Aileron Bold" charset="1" panose="00000800000000000000"/>
      <p:regular r:id="rId27"/>
    </p:embeddedFont>
    <p:embeddedFont>
      <p:font typeface="Aileron Ultra-Bold" charset="1" panose="00000A00000000000000"/>
      <p:regular r:id="rId28"/>
    </p:embeddedFont>
    <p:embeddedFont>
      <p:font typeface="Aileron Bold Italics" charset="1" panose="00000800000000000000"/>
      <p:regular r:id="rId29"/>
    </p:embeddedFont>
    <p:embeddedFont>
      <p:font typeface="Aileron Italics" charset="1" panose="00000500000000000000"/>
      <p:regular r:id="rId30"/>
    </p:embeddedFont>
    <p:embeddedFont>
      <p:font typeface="Arimo" charset="1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png" Type="http://schemas.openxmlformats.org/officeDocument/2006/relationships/image"/><Relationship Id="rId2" Target="../media/image7.png" Type="http://schemas.openxmlformats.org/officeDocument/2006/relationships/image"/><Relationship Id="rId20" Target="../media/image25.png" Type="http://schemas.openxmlformats.org/officeDocument/2006/relationships/image"/><Relationship Id="rId21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7041" y="547275"/>
            <a:ext cx="2379706" cy="1189853"/>
          </a:xfrm>
          <a:custGeom>
            <a:avLst/>
            <a:gdLst/>
            <a:ahLst/>
            <a:cxnLst/>
            <a:rect r="r" b="b" t="t" l="l"/>
            <a:pathLst>
              <a:path h="1189853" w="2379706">
                <a:moveTo>
                  <a:pt x="0" y="0"/>
                </a:moveTo>
                <a:lnTo>
                  <a:pt x="2379705" y="0"/>
                </a:lnTo>
                <a:lnTo>
                  <a:pt x="2379705" y="1189852"/>
                </a:lnTo>
                <a:lnTo>
                  <a:pt x="0" y="118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66820" y="6754020"/>
            <a:ext cx="3103540" cy="3103540"/>
          </a:xfrm>
          <a:custGeom>
            <a:avLst/>
            <a:gdLst/>
            <a:ahLst/>
            <a:cxnLst/>
            <a:rect r="r" b="b" t="t" l="l"/>
            <a:pathLst>
              <a:path h="3103540" w="3103540">
                <a:moveTo>
                  <a:pt x="0" y="0"/>
                </a:moveTo>
                <a:lnTo>
                  <a:pt x="3103540" y="0"/>
                </a:lnTo>
                <a:lnTo>
                  <a:pt x="3103540" y="3103540"/>
                </a:lnTo>
                <a:lnTo>
                  <a:pt x="0" y="31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7238" y="-113744"/>
            <a:ext cx="2284887" cy="2284887"/>
          </a:xfrm>
          <a:custGeom>
            <a:avLst/>
            <a:gdLst/>
            <a:ahLst/>
            <a:cxnLst/>
            <a:rect r="r" b="b" t="t" l="l"/>
            <a:pathLst>
              <a:path h="2284887" w="2284887">
                <a:moveTo>
                  <a:pt x="0" y="0"/>
                </a:moveTo>
                <a:lnTo>
                  <a:pt x="2284887" y="0"/>
                </a:lnTo>
                <a:lnTo>
                  <a:pt x="2284887" y="2284888"/>
                </a:lnTo>
                <a:lnTo>
                  <a:pt x="0" y="2284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94590" y="4187446"/>
            <a:ext cx="8882648" cy="310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39"/>
              </a:lnSpc>
            </a:pPr>
            <a:r>
              <a:rPr lang="en-US" sz="10648" spc="106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SAR Oil Spill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4590" y="3127178"/>
            <a:ext cx="8882648" cy="99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6816" spc="6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Neural Networks for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3409" y="7190542"/>
            <a:ext cx="6714443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Applied Data Science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409" y="804363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5755" y="1365812"/>
            <a:ext cx="16836490" cy="7555375"/>
          </a:xfrm>
          <a:custGeom>
            <a:avLst/>
            <a:gdLst/>
            <a:ahLst/>
            <a:cxnLst/>
            <a:rect r="r" b="b" t="t" l="l"/>
            <a:pathLst>
              <a:path h="7555375" w="16836490">
                <a:moveTo>
                  <a:pt x="0" y="0"/>
                </a:moveTo>
                <a:lnTo>
                  <a:pt x="16836490" y="0"/>
                </a:lnTo>
                <a:lnTo>
                  <a:pt x="16836490" y="7555376"/>
                </a:lnTo>
                <a:lnTo>
                  <a:pt x="0" y="7555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FUNCTIONAL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2315"/>
            <a:ext cx="1913600" cy="6356958"/>
          </a:xfrm>
          <a:custGeom>
            <a:avLst/>
            <a:gdLst/>
            <a:ahLst/>
            <a:cxnLst/>
            <a:rect r="r" b="b" t="t" l="l"/>
            <a:pathLst>
              <a:path h="6356958" w="1913600">
                <a:moveTo>
                  <a:pt x="0" y="0"/>
                </a:moveTo>
                <a:lnTo>
                  <a:pt x="1913600" y="0"/>
                </a:lnTo>
                <a:lnTo>
                  <a:pt x="19136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21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USER PERSONAS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11157" y="2660332"/>
            <a:ext cx="8348143" cy="489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Pain-Points &amp; Frustrations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Struggles with delayed or inaccurate data, which can hinder timely response to oil spill incidents</a:t>
            </a:r>
          </a:p>
          <a:p>
            <a:pPr algn="just">
              <a:lnSpc>
                <a:spcPts val="3599"/>
              </a:lnSpc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Needs &amp; Goals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Requires accurate, real-time oil spill detection tools to support quick decision-making and minimize environmental harm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Seeks data visualization tools that simplify complex satellite data for easy interpretation by non-technical stakeholders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6851" y="1651347"/>
            <a:ext cx="342483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b="true" sz="2199" spc="6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Maria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Environmental Supervisor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2315"/>
            <a:ext cx="1913600" cy="6356958"/>
          </a:xfrm>
          <a:custGeom>
            <a:avLst/>
            <a:gdLst/>
            <a:ahLst/>
            <a:cxnLst/>
            <a:rect r="r" b="b" t="t" l="l"/>
            <a:pathLst>
              <a:path h="6356958" w="1913600">
                <a:moveTo>
                  <a:pt x="0" y="0"/>
                </a:moveTo>
                <a:lnTo>
                  <a:pt x="1913600" y="0"/>
                </a:lnTo>
                <a:lnTo>
                  <a:pt x="19136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219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2300" y="2642315"/>
            <a:ext cx="2163208" cy="6356958"/>
          </a:xfrm>
          <a:custGeom>
            <a:avLst/>
            <a:gdLst/>
            <a:ahLst/>
            <a:cxnLst/>
            <a:rect r="r" b="b" t="t" l="l"/>
            <a:pathLst>
              <a:path h="6356958" w="2163208">
                <a:moveTo>
                  <a:pt x="0" y="0"/>
                </a:moveTo>
                <a:lnTo>
                  <a:pt x="2163208" y="0"/>
                </a:lnTo>
                <a:lnTo>
                  <a:pt x="21632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597" t="0" r="-10026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USER PERSONAS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10483" y="1710359"/>
            <a:ext cx="2905795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b="true" sz="2199" spc="6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Adam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Biomarine Researcher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88057" y="2212657"/>
            <a:ext cx="8971243" cy="579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Pain-Points &amp; Frustrations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Limited access to high-quality, segmented images that precisely identify oil spill boundaries.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Difficulty in locating and assessing the impact on specific ecosystems due to vague localization of marine pollution events</a:t>
            </a:r>
          </a:p>
          <a:p>
            <a:pPr algn="just">
              <a:lnSpc>
                <a:spcPts val="3599"/>
              </a:lnSpc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Needs &amp; Goals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Requires highly accurate segmentation data to pinpoint oil spill locations and assess ecosystem impacts.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Values precise data that enables the identification of specific habitats and species at risk, facilitating conservation efforts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2315"/>
            <a:ext cx="1913600" cy="6356958"/>
          </a:xfrm>
          <a:custGeom>
            <a:avLst/>
            <a:gdLst/>
            <a:ahLst/>
            <a:cxnLst/>
            <a:rect r="r" b="b" t="t" l="l"/>
            <a:pathLst>
              <a:path h="6356958" w="1913600">
                <a:moveTo>
                  <a:pt x="0" y="0"/>
                </a:moveTo>
                <a:lnTo>
                  <a:pt x="1913600" y="0"/>
                </a:lnTo>
                <a:lnTo>
                  <a:pt x="19136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219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2300" y="2642315"/>
            <a:ext cx="2163208" cy="6356958"/>
          </a:xfrm>
          <a:custGeom>
            <a:avLst/>
            <a:gdLst/>
            <a:ahLst/>
            <a:cxnLst/>
            <a:rect r="r" b="b" t="t" l="l"/>
            <a:pathLst>
              <a:path h="6356958" w="2163208">
                <a:moveTo>
                  <a:pt x="0" y="0"/>
                </a:moveTo>
                <a:lnTo>
                  <a:pt x="2163208" y="0"/>
                </a:lnTo>
                <a:lnTo>
                  <a:pt x="21632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597" t="0" r="-10026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9196" y="2642315"/>
            <a:ext cx="2110578" cy="6356958"/>
          </a:xfrm>
          <a:custGeom>
            <a:avLst/>
            <a:gdLst/>
            <a:ahLst/>
            <a:cxnLst/>
            <a:rect r="r" b="b" t="t" l="l"/>
            <a:pathLst>
              <a:path h="6356958" w="2110578">
                <a:moveTo>
                  <a:pt x="0" y="0"/>
                </a:moveTo>
                <a:lnTo>
                  <a:pt x="2110577" y="0"/>
                </a:lnTo>
                <a:lnTo>
                  <a:pt x="211057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195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USER PERSONAS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26955" y="1670509"/>
            <a:ext cx="278420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b="true" sz="2199" spc="6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Thomas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ESA Project Manager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11157" y="2884170"/>
            <a:ext cx="8348143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Pain-Points &amp; Frustrations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Faces pressure to ensure data accessibility and reliability, especially for high-priority projects like oil spill detection</a:t>
            </a:r>
          </a:p>
          <a:p>
            <a:pPr algn="just">
              <a:lnSpc>
                <a:spcPts val="3599"/>
              </a:lnSpc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Needs &amp; Goals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Needs efficient, reliable SAR data processing and distribution channels to support projects on environmental protection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Seeks partnerships to increase satellite data usage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2438860" y="5215002"/>
            <a:ext cx="6356958" cy="121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9"/>
              </a:lnSpc>
              <a:spcBef>
                <a:spcPct val="0"/>
              </a:spcBef>
            </a:pPr>
            <a:r>
              <a:rPr lang="en-US" sz="6699" spc="2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Future Work: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4316" y="483012"/>
            <a:ext cx="7260428" cy="4423370"/>
          </a:xfrm>
          <a:custGeom>
            <a:avLst/>
            <a:gdLst/>
            <a:ahLst/>
            <a:cxnLst/>
            <a:rect r="r" b="b" t="t" l="l"/>
            <a:pathLst>
              <a:path h="4423370" w="7260428">
                <a:moveTo>
                  <a:pt x="0" y="0"/>
                </a:moveTo>
                <a:lnTo>
                  <a:pt x="7260429" y="0"/>
                </a:lnTo>
                <a:lnTo>
                  <a:pt x="7260429" y="4423370"/>
                </a:lnTo>
                <a:lnTo>
                  <a:pt x="0" y="442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96467" y="548944"/>
            <a:ext cx="422508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000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Adam, Marine Research Scientist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87283" y="2138437"/>
            <a:ext cx="632840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 a Biomarine Disaster Researcher, I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want 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access to high-quality, segmented SAR data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so that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 can precisely locate oil spill boundaries and assess their impact on vulnerable marine ecosystems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87585" y="5652970"/>
            <a:ext cx="7260428" cy="4423370"/>
          </a:xfrm>
          <a:custGeom>
            <a:avLst/>
            <a:gdLst/>
            <a:ahLst/>
            <a:cxnLst/>
            <a:rect r="r" b="b" t="t" l="l"/>
            <a:pathLst>
              <a:path h="4423370" w="7260428">
                <a:moveTo>
                  <a:pt x="0" y="0"/>
                </a:moveTo>
                <a:lnTo>
                  <a:pt x="7260429" y="0"/>
                </a:lnTo>
                <a:lnTo>
                  <a:pt x="7260429" y="4423371"/>
                </a:lnTo>
                <a:lnTo>
                  <a:pt x="0" y="442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9823" y="2406964"/>
            <a:ext cx="7260428" cy="4423370"/>
          </a:xfrm>
          <a:custGeom>
            <a:avLst/>
            <a:gdLst/>
            <a:ahLst/>
            <a:cxnLst/>
            <a:rect r="r" b="b" t="t" l="l"/>
            <a:pathLst>
              <a:path h="4423370" w="7260428">
                <a:moveTo>
                  <a:pt x="0" y="0"/>
                </a:moveTo>
                <a:lnTo>
                  <a:pt x="7260428" y="0"/>
                </a:lnTo>
                <a:lnTo>
                  <a:pt x="7260428" y="4423370"/>
                </a:lnTo>
                <a:lnTo>
                  <a:pt x="0" y="442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7678" y="2475622"/>
            <a:ext cx="408949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000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Maria, Environmental Regulator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7827" y="2939620"/>
            <a:ext cx="6328404" cy="376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 an Environmental Regulator, I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want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real-time alerts on detected oil spills,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so that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 can initiate a rapid response to minimize environmental damage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 an Environmental Regulator, I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want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access to historical oil spill data,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so that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 can analyze trends and improve future preventative measures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 an Environmental Regulator, I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want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 clear visualization of oil spill locations and sizes,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so that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 can assess the severity and prioritize response efforts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8167" y="5721629"/>
            <a:ext cx="380404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000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Thomas, ESA Project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09848" y="6528527"/>
            <a:ext cx="6328404" cy="273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 an ESA Project Manager, I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want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insights into how our satellite data is used by various stakeholders,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so that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 can demonstrate the value of ESA’s contributions</a:t>
            </a:r>
          </a:p>
          <a:p>
            <a:pPr algn="just">
              <a:lnSpc>
                <a:spcPts val="2700"/>
              </a:lnSpc>
            </a:pPr>
          </a:p>
          <a:p>
            <a:pPr algn="just">
              <a:lnSpc>
                <a:spcPts val="2700"/>
              </a:lnSpc>
            </a:pP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 an ESA Project Manager, I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want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track the accuracy and impact of SAR-based oil spill detection, </a:t>
            </a:r>
            <a:r>
              <a:rPr lang="en-US" b="true" sz="1800" spc="5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so that</a:t>
            </a:r>
            <a:r>
              <a:rPr lang="en-US" sz="1800" spc="5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 can justify continued investment in similar data projects</a:t>
            </a:r>
          </a:p>
          <a:p>
            <a:pPr algn="just">
              <a:lnSpc>
                <a:spcPts val="27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USER STORIES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68879" y="1409330"/>
          <a:ext cx="15150241" cy="8197258"/>
        </p:xfrm>
        <a:graphic>
          <a:graphicData uri="http://schemas.openxmlformats.org/drawingml/2006/table">
            <a:tbl>
              <a:tblPr/>
              <a:tblGrid>
                <a:gridCol w="2439730"/>
                <a:gridCol w="3512198"/>
                <a:gridCol w="3049087"/>
                <a:gridCol w="1781625"/>
                <a:gridCol w="2220362"/>
                <a:gridCol w="2147239"/>
              </a:tblGrid>
              <a:tr h="896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WP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6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WP 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6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Lead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6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6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Start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6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End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6EB"/>
                    </a:solidFill>
                  </a:tcPr>
                </a:tc>
              </a:tr>
              <a:tr h="11048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Project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B. Bartoli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November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November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</a:tr>
              <a:tr h="1261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Research &amp; Familiarization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C. Marra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November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November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</a:tr>
              <a:tr h="1261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Data Exploration &amp; 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A. Valenti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November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December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</a:tr>
              <a:tr h="1261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Model Implementation &amp; 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C. Marra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December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January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</a:tr>
              <a:tr h="1148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Evaluation &amp; Comparison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B. Bartoli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January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January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</a:tr>
              <a:tr h="1261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Documentation &amp; Communication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A. Valenti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January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January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1F8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WBS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GANTT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6895" y="1250983"/>
            <a:ext cx="16230600" cy="8192084"/>
            <a:chOff x="0" y="0"/>
            <a:chExt cx="21640800" cy="10922779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1082180" y="-1082180"/>
              <a:ext cx="8722485" cy="10886846"/>
            </a:xfrm>
            <a:custGeom>
              <a:avLst/>
              <a:gdLst/>
              <a:ahLst/>
              <a:cxnLst/>
              <a:rect r="r" b="b" t="t" l="l"/>
              <a:pathLst>
                <a:path h="10886846" w="8722485">
                  <a:moveTo>
                    <a:pt x="0" y="0"/>
                  </a:moveTo>
                  <a:lnTo>
                    <a:pt x="8722485" y="0"/>
                  </a:lnTo>
                  <a:lnTo>
                    <a:pt x="8722485" y="10886845"/>
                  </a:lnTo>
                  <a:lnTo>
                    <a:pt x="0" y="10886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1849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11172844" y="454823"/>
              <a:ext cx="10181957" cy="10753954"/>
            </a:xfrm>
            <a:custGeom>
              <a:avLst/>
              <a:gdLst/>
              <a:ahLst/>
              <a:cxnLst/>
              <a:rect r="r" b="b" t="t" l="l"/>
              <a:pathLst>
                <a:path h="10753954" w="10181957">
                  <a:moveTo>
                    <a:pt x="0" y="0"/>
                  </a:moveTo>
                  <a:lnTo>
                    <a:pt x="10181957" y="0"/>
                  </a:lnTo>
                  <a:lnTo>
                    <a:pt x="10181957" y="10753955"/>
                  </a:lnTo>
                  <a:lnTo>
                    <a:pt x="0" y="1075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4888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15893412" y="-5006566"/>
              <a:ext cx="740822" cy="10753954"/>
            </a:xfrm>
            <a:custGeom>
              <a:avLst/>
              <a:gdLst/>
              <a:ahLst/>
              <a:cxnLst/>
              <a:rect r="r" b="b" t="t" l="l"/>
              <a:pathLst>
                <a:path h="10753954" w="740822">
                  <a:moveTo>
                    <a:pt x="0" y="0"/>
                  </a:moveTo>
                  <a:lnTo>
                    <a:pt x="740822" y="0"/>
                  </a:lnTo>
                  <a:lnTo>
                    <a:pt x="740822" y="10753954"/>
                  </a:lnTo>
                  <a:lnTo>
                    <a:pt x="0" y="10753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44113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GANTT (UPDATED)</a:t>
            </a:r>
          </a:p>
        </p:txBody>
      </p:sp>
      <p:sp>
        <p:nvSpPr>
          <p:cNvPr name="AutoShape 3" id="3"/>
          <p:cNvSpPr/>
          <p:nvPr/>
        </p:nvSpPr>
        <p:spPr>
          <a:xfrm>
            <a:off x="5941072" y="2532712"/>
            <a:ext cx="0" cy="4157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839019" y="3175144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839019" y="3879010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839019" y="4584737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839019" y="5290465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839019" y="5996192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839019" y="6690509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39019" y="3175144"/>
            <a:ext cx="0" cy="41759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93250" y="6128857"/>
            <a:ext cx="5171228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Evaluation and Comparison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941072" y="3210767"/>
            <a:ext cx="0" cy="41402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839019" y="7351063"/>
            <a:ext cx="16405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864934" y="3303111"/>
            <a:ext cx="3027860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Project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616" y="4008838"/>
            <a:ext cx="4452859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Research and Familiarization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895" y="4753646"/>
            <a:ext cx="5171228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Exploration &amp; 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9606" y="5423130"/>
            <a:ext cx="4898517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Model Implementation and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7875" y="6823174"/>
            <a:ext cx="4980248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Documentation &amp; Communication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95547" y="2644549"/>
            <a:ext cx="2837200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October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32747" y="2644549"/>
            <a:ext cx="2837200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November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69947" y="2644549"/>
            <a:ext cx="2837200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December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07146" y="2644549"/>
            <a:ext cx="2837200" cy="37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2092" spc="6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January 2025</a:t>
            </a:r>
          </a:p>
        </p:txBody>
      </p:sp>
      <p:sp>
        <p:nvSpPr>
          <p:cNvPr name="AutoShape 23" id="23"/>
          <p:cNvSpPr/>
          <p:nvPr/>
        </p:nvSpPr>
        <p:spPr>
          <a:xfrm>
            <a:off x="8732747" y="2550214"/>
            <a:ext cx="0" cy="480084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1583538" y="2532712"/>
            <a:ext cx="0" cy="481834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4379964" y="2532712"/>
            <a:ext cx="0" cy="481834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24817" y="3304790"/>
            <a:ext cx="2526529" cy="429246"/>
            <a:chOff x="0" y="0"/>
            <a:chExt cx="699505" cy="1188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505" cy="118843"/>
            </a:xfrm>
            <a:custGeom>
              <a:avLst/>
              <a:gdLst/>
              <a:ahLst/>
              <a:cxnLst/>
              <a:rect r="r" b="b" t="t" l="l"/>
              <a:pathLst>
                <a:path h="118843" w="699505">
                  <a:moveTo>
                    <a:pt x="59421" y="0"/>
                  </a:moveTo>
                  <a:lnTo>
                    <a:pt x="640083" y="0"/>
                  </a:lnTo>
                  <a:cubicBezTo>
                    <a:pt x="655843" y="0"/>
                    <a:pt x="670957" y="6260"/>
                    <a:pt x="682101" y="17404"/>
                  </a:cubicBezTo>
                  <a:cubicBezTo>
                    <a:pt x="693244" y="28548"/>
                    <a:pt x="699505" y="43662"/>
                    <a:pt x="699505" y="59421"/>
                  </a:cubicBezTo>
                  <a:lnTo>
                    <a:pt x="699505" y="59421"/>
                  </a:lnTo>
                  <a:cubicBezTo>
                    <a:pt x="699505" y="75181"/>
                    <a:pt x="693244" y="90295"/>
                    <a:pt x="682101" y="101439"/>
                  </a:cubicBezTo>
                  <a:cubicBezTo>
                    <a:pt x="670957" y="112582"/>
                    <a:pt x="655843" y="118843"/>
                    <a:pt x="640083" y="118843"/>
                  </a:cubicBezTo>
                  <a:lnTo>
                    <a:pt x="59421" y="118843"/>
                  </a:lnTo>
                  <a:cubicBezTo>
                    <a:pt x="43662" y="118843"/>
                    <a:pt x="28548" y="112582"/>
                    <a:pt x="17404" y="101439"/>
                  </a:cubicBezTo>
                  <a:cubicBezTo>
                    <a:pt x="6260" y="90295"/>
                    <a:pt x="0" y="75181"/>
                    <a:pt x="0" y="59421"/>
                  </a:cubicBezTo>
                  <a:lnTo>
                    <a:pt x="0" y="59421"/>
                  </a:lnTo>
                  <a:cubicBezTo>
                    <a:pt x="0" y="43662"/>
                    <a:pt x="6260" y="28548"/>
                    <a:pt x="17404" y="17404"/>
                  </a:cubicBezTo>
                  <a:cubicBezTo>
                    <a:pt x="28548" y="6260"/>
                    <a:pt x="43662" y="0"/>
                    <a:pt x="59421" y="0"/>
                  </a:cubicBezTo>
                  <a:close/>
                </a:path>
              </a:pathLst>
            </a:custGeom>
            <a:solidFill>
              <a:srgbClr val="BDAAF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699505" cy="175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50620" y="4017251"/>
            <a:ext cx="2251990" cy="422512"/>
            <a:chOff x="0" y="0"/>
            <a:chExt cx="623494" cy="1169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3494" cy="116978"/>
            </a:xfrm>
            <a:custGeom>
              <a:avLst/>
              <a:gdLst/>
              <a:ahLst/>
              <a:cxnLst/>
              <a:rect r="r" b="b" t="t" l="l"/>
              <a:pathLst>
                <a:path h="116978" w="623494">
                  <a:moveTo>
                    <a:pt x="58489" y="0"/>
                  </a:moveTo>
                  <a:lnTo>
                    <a:pt x="565005" y="0"/>
                  </a:lnTo>
                  <a:cubicBezTo>
                    <a:pt x="597308" y="0"/>
                    <a:pt x="623494" y="26186"/>
                    <a:pt x="623494" y="58489"/>
                  </a:cubicBezTo>
                  <a:lnTo>
                    <a:pt x="623494" y="58489"/>
                  </a:lnTo>
                  <a:cubicBezTo>
                    <a:pt x="623494" y="74001"/>
                    <a:pt x="617332" y="88878"/>
                    <a:pt x="606363" y="99847"/>
                  </a:cubicBezTo>
                  <a:cubicBezTo>
                    <a:pt x="595395" y="110816"/>
                    <a:pt x="580518" y="116978"/>
                    <a:pt x="565005" y="116978"/>
                  </a:cubicBezTo>
                  <a:lnTo>
                    <a:pt x="58489" y="116978"/>
                  </a:lnTo>
                  <a:cubicBezTo>
                    <a:pt x="42977" y="116978"/>
                    <a:pt x="28100" y="110816"/>
                    <a:pt x="17131" y="99847"/>
                  </a:cubicBezTo>
                  <a:cubicBezTo>
                    <a:pt x="6162" y="88878"/>
                    <a:pt x="0" y="74001"/>
                    <a:pt x="0" y="58489"/>
                  </a:cubicBezTo>
                  <a:lnTo>
                    <a:pt x="0" y="58489"/>
                  </a:lnTo>
                  <a:cubicBezTo>
                    <a:pt x="0" y="42977"/>
                    <a:pt x="6162" y="28100"/>
                    <a:pt x="17131" y="17131"/>
                  </a:cubicBezTo>
                  <a:cubicBezTo>
                    <a:pt x="28100" y="6162"/>
                    <a:pt x="42977" y="0"/>
                    <a:pt x="58489" y="0"/>
                  </a:cubicBezTo>
                  <a:close/>
                </a:path>
              </a:pathLst>
            </a:custGeom>
            <a:solidFill>
              <a:srgbClr val="EC5D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623494" cy="174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30101" y="4720651"/>
            <a:ext cx="1123164" cy="402941"/>
            <a:chOff x="0" y="0"/>
            <a:chExt cx="310963" cy="1115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0963" cy="111560"/>
            </a:xfrm>
            <a:custGeom>
              <a:avLst/>
              <a:gdLst/>
              <a:ahLst/>
              <a:cxnLst/>
              <a:rect r="r" b="b" t="t" l="l"/>
              <a:pathLst>
                <a:path h="111560" w="310963">
                  <a:moveTo>
                    <a:pt x="55780" y="0"/>
                  </a:moveTo>
                  <a:lnTo>
                    <a:pt x="255184" y="0"/>
                  </a:lnTo>
                  <a:cubicBezTo>
                    <a:pt x="269977" y="0"/>
                    <a:pt x="284165" y="5877"/>
                    <a:pt x="294626" y="16338"/>
                  </a:cubicBezTo>
                  <a:cubicBezTo>
                    <a:pt x="305087" y="26798"/>
                    <a:pt x="310963" y="40986"/>
                    <a:pt x="310963" y="55780"/>
                  </a:cubicBezTo>
                  <a:lnTo>
                    <a:pt x="310963" y="55780"/>
                  </a:lnTo>
                  <a:cubicBezTo>
                    <a:pt x="310963" y="70574"/>
                    <a:pt x="305087" y="84761"/>
                    <a:pt x="294626" y="95222"/>
                  </a:cubicBezTo>
                  <a:cubicBezTo>
                    <a:pt x="284165" y="105683"/>
                    <a:pt x="269977" y="111560"/>
                    <a:pt x="255184" y="111560"/>
                  </a:cubicBezTo>
                  <a:lnTo>
                    <a:pt x="55780" y="111560"/>
                  </a:lnTo>
                  <a:cubicBezTo>
                    <a:pt x="40986" y="111560"/>
                    <a:pt x="26798" y="105683"/>
                    <a:pt x="16338" y="95222"/>
                  </a:cubicBezTo>
                  <a:cubicBezTo>
                    <a:pt x="5877" y="84761"/>
                    <a:pt x="0" y="70574"/>
                    <a:pt x="0" y="55780"/>
                  </a:cubicBezTo>
                  <a:lnTo>
                    <a:pt x="0" y="55780"/>
                  </a:lnTo>
                  <a:cubicBezTo>
                    <a:pt x="0" y="40986"/>
                    <a:pt x="5877" y="26798"/>
                    <a:pt x="16338" y="16338"/>
                  </a:cubicBezTo>
                  <a:cubicBezTo>
                    <a:pt x="26798" y="5877"/>
                    <a:pt x="40986" y="0"/>
                    <a:pt x="55780" y="0"/>
                  </a:cubicBezTo>
                  <a:close/>
                </a:path>
              </a:pathLst>
            </a:custGeom>
            <a:solidFill>
              <a:srgbClr val="BADEC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310963" cy="168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202610" y="5433340"/>
            <a:ext cx="1785937" cy="384819"/>
            <a:chOff x="0" y="0"/>
            <a:chExt cx="494461" cy="1065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4461" cy="106542"/>
            </a:xfrm>
            <a:custGeom>
              <a:avLst/>
              <a:gdLst/>
              <a:ahLst/>
              <a:cxnLst/>
              <a:rect r="r" b="b" t="t" l="l"/>
              <a:pathLst>
                <a:path h="106542" w="494461">
                  <a:moveTo>
                    <a:pt x="53271" y="0"/>
                  </a:moveTo>
                  <a:lnTo>
                    <a:pt x="441190" y="0"/>
                  </a:lnTo>
                  <a:cubicBezTo>
                    <a:pt x="470611" y="0"/>
                    <a:pt x="494461" y="23850"/>
                    <a:pt x="494461" y="53271"/>
                  </a:cubicBezTo>
                  <a:lnTo>
                    <a:pt x="494461" y="53271"/>
                  </a:lnTo>
                  <a:cubicBezTo>
                    <a:pt x="494461" y="82692"/>
                    <a:pt x="470611" y="106542"/>
                    <a:pt x="441190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FAE35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494461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681835" y="6148592"/>
            <a:ext cx="2050116" cy="384819"/>
            <a:chOff x="0" y="0"/>
            <a:chExt cx="567603" cy="1065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7603" cy="106542"/>
            </a:xfrm>
            <a:custGeom>
              <a:avLst/>
              <a:gdLst/>
              <a:ahLst/>
              <a:cxnLst/>
              <a:rect r="r" b="b" t="t" l="l"/>
              <a:pathLst>
                <a:path h="106542" w="567603">
                  <a:moveTo>
                    <a:pt x="53271" y="0"/>
                  </a:moveTo>
                  <a:lnTo>
                    <a:pt x="514332" y="0"/>
                  </a:lnTo>
                  <a:cubicBezTo>
                    <a:pt x="543753" y="0"/>
                    <a:pt x="567603" y="23850"/>
                    <a:pt x="567603" y="53271"/>
                  </a:cubicBezTo>
                  <a:lnTo>
                    <a:pt x="567603" y="53271"/>
                  </a:lnTo>
                  <a:cubicBezTo>
                    <a:pt x="567603" y="82692"/>
                    <a:pt x="543753" y="106542"/>
                    <a:pt x="514332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F4C343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567603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731951" y="6808301"/>
            <a:ext cx="2241652" cy="384819"/>
            <a:chOff x="0" y="0"/>
            <a:chExt cx="620633" cy="10654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20633" cy="106542"/>
            </a:xfrm>
            <a:custGeom>
              <a:avLst/>
              <a:gdLst/>
              <a:ahLst/>
              <a:cxnLst/>
              <a:rect r="r" b="b" t="t" l="l"/>
              <a:pathLst>
                <a:path h="106542" w="620633">
                  <a:moveTo>
                    <a:pt x="53271" y="0"/>
                  </a:moveTo>
                  <a:lnTo>
                    <a:pt x="567361" y="0"/>
                  </a:lnTo>
                  <a:cubicBezTo>
                    <a:pt x="596782" y="0"/>
                    <a:pt x="620633" y="23850"/>
                    <a:pt x="620633" y="53271"/>
                  </a:cubicBezTo>
                  <a:lnTo>
                    <a:pt x="620633" y="53271"/>
                  </a:lnTo>
                  <a:cubicBezTo>
                    <a:pt x="620633" y="82692"/>
                    <a:pt x="596782" y="106542"/>
                    <a:pt x="567361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6E96A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620633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7244346" y="2532712"/>
            <a:ext cx="0" cy="481835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5941072" y="2532712"/>
            <a:ext cx="112896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9" y="829386"/>
            <a:ext cx="17940083" cy="8095462"/>
          </a:xfrm>
          <a:custGeom>
            <a:avLst/>
            <a:gdLst/>
            <a:ahLst/>
            <a:cxnLst/>
            <a:rect r="r" b="b" t="t" l="l"/>
            <a:pathLst>
              <a:path h="8095462" w="17940083">
                <a:moveTo>
                  <a:pt x="0" y="0"/>
                </a:moveTo>
                <a:lnTo>
                  <a:pt x="17940082" y="0"/>
                </a:lnTo>
                <a:lnTo>
                  <a:pt x="17940082" y="8095462"/>
                </a:lnTo>
                <a:lnTo>
                  <a:pt x="0" y="8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2766" y="2880867"/>
            <a:ext cx="8882648" cy="25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spc="8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2766" y="5687629"/>
            <a:ext cx="2590487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2766" y="654124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8965" r="0" b="-189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71868" y="2209010"/>
            <a:ext cx="1129680" cy="313551"/>
            <a:chOff x="0" y="0"/>
            <a:chExt cx="2043691" cy="5672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3691" cy="567242"/>
            </a:xfrm>
            <a:custGeom>
              <a:avLst/>
              <a:gdLst/>
              <a:ahLst/>
              <a:cxnLst/>
              <a:rect r="r" b="b" t="t" l="l"/>
              <a:pathLst>
                <a:path h="567242" w="2043691">
                  <a:moveTo>
                    <a:pt x="2043691" y="283621"/>
                  </a:moveTo>
                  <a:lnTo>
                    <a:pt x="1637291" y="0"/>
                  </a:lnTo>
                  <a:lnTo>
                    <a:pt x="1637291" y="203200"/>
                  </a:lnTo>
                  <a:lnTo>
                    <a:pt x="0" y="203200"/>
                  </a:lnTo>
                  <a:lnTo>
                    <a:pt x="0" y="364042"/>
                  </a:lnTo>
                  <a:lnTo>
                    <a:pt x="1637291" y="364042"/>
                  </a:lnTo>
                  <a:lnTo>
                    <a:pt x="1637291" y="567242"/>
                  </a:lnTo>
                  <a:lnTo>
                    <a:pt x="2043691" y="28362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6525"/>
              <a:ext cx="1942091" cy="22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78795" y="1345849"/>
            <a:ext cx="4876474" cy="2039873"/>
            <a:chOff x="0" y="0"/>
            <a:chExt cx="1284339" cy="537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339" cy="537250"/>
            </a:xfrm>
            <a:custGeom>
              <a:avLst/>
              <a:gdLst/>
              <a:ahLst/>
              <a:cxnLst/>
              <a:rect r="r" b="b" t="t" l="l"/>
              <a:pathLst>
                <a:path h="537250" w="1284339">
                  <a:moveTo>
                    <a:pt x="79380" y="0"/>
                  </a:moveTo>
                  <a:lnTo>
                    <a:pt x="1204959" y="0"/>
                  </a:lnTo>
                  <a:cubicBezTo>
                    <a:pt x="1248799" y="0"/>
                    <a:pt x="1284339" y="35540"/>
                    <a:pt x="1284339" y="79380"/>
                  </a:cubicBezTo>
                  <a:lnTo>
                    <a:pt x="1284339" y="457870"/>
                  </a:lnTo>
                  <a:cubicBezTo>
                    <a:pt x="1284339" y="501711"/>
                    <a:pt x="1248799" y="537250"/>
                    <a:pt x="1204959" y="537250"/>
                  </a:cubicBezTo>
                  <a:lnTo>
                    <a:pt x="79380" y="537250"/>
                  </a:lnTo>
                  <a:cubicBezTo>
                    <a:pt x="35540" y="537250"/>
                    <a:pt x="0" y="501711"/>
                    <a:pt x="0" y="457870"/>
                  </a:cubicBezTo>
                  <a:lnTo>
                    <a:pt x="0" y="79380"/>
                  </a:lnTo>
                  <a:cubicBezTo>
                    <a:pt x="0" y="35540"/>
                    <a:pt x="35540" y="0"/>
                    <a:pt x="79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4339" cy="603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870360" y="6294186"/>
            <a:ext cx="10021044" cy="2517787"/>
          </a:xfrm>
          <a:custGeom>
            <a:avLst/>
            <a:gdLst/>
            <a:ahLst/>
            <a:cxnLst/>
            <a:rect r="r" b="b" t="t" l="l"/>
            <a:pathLst>
              <a:path h="2517787" w="10021044">
                <a:moveTo>
                  <a:pt x="0" y="0"/>
                </a:moveTo>
                <a:lnTo>
                  <a:pt x="10021043" y="0"/>
                </a:lnTo>
                <a:lnTo>
                  <a:pt x="10021043" y="2517787"/>
                </a:lnTo>
                <a:lnTo>
                  <a:pt x="0" y="2517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39776" y="379730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50792" y="1897155"/>
            <a:ext cx="5892501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b="true" sz="2399" i="true" spc="71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Oil spills</a:t>
            </a:r>
            <a:r>
              <a:rPr lang="en-US" sz="2399" spc="7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pose a significant threat to marine ecosystems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3928" y="1457462"/>
            <a:ext cx="4766208" cy="173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325" spc="6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Continuous </a:t>
            </a:r>
            <a:r>
              <a:rPr lang="en-US" b="true" sz="2325" spc="6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monitoring</a:t>
            </a:r>
            <a:r>
              <a:rPr lang="en-US" sz="2325" spc="6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and precise </a:t>
            </a:r>
            <a:r>
              <a:rPr lang="en-US" b="true" sz="2325" spc="6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detection</a:t>
            </a:r>
            <a:r>
              <a:rPr lang="en-US" sz="2325" spc="6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oil spills are essential for mitigating their catastrophic effects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92643" y="3832575"/>
            <a:ext cx="1275234" cy="62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b="true" sz="3499" spc="10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HOW: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92643" y="4490151"/>
            <a:ext cx="1081367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b="true" sz="2399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Segmentation </a:t>
            </a:r>
            <a:r>
              <a:rPr lang="en-US" sz="2399" spc="7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of </a:t>
            </a:r>
            <a:r>
              <a:rPr lang="en-US" b="true" sz="2399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</a:t>
            </a:r>
            <a:r>
              <a:rPr lang="en-US" sz="2399" spc="7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ynthetic </a:t>
            </a:r>
            <a:r>
              <a:rPr lang="en-US" b="true" sz="2399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</a:t>
            </a:r>
            <a:r>
              <a:rPr lang="en-US" sz="2399" spc="7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perture </a:t>
            </a:r>
            <a:r>
              <a:rPr lang="en-US" b="true" sz="2399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</a:t>
            </a:r>
            <a:r>
              <a:rPr lang="en-US" sz="2399" spc="7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adar (</a:t>
            </a:r>
            <a:r>
              <a:rPr lang="en-US" b="true" sz="2399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SAR</a:t>
            </a:r>
            <a:r>
              <a:rPr lang="en-US" sz="2399" spc="7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) images provided by the European Space Agency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08925" y="6749890"/>
            <a:ext cx="1636801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spc="54">
                <a:solidFill>
                  <a:srgbClr val="535354"/>
                </a:solidFill>
                <a:latin typeface="Aileron"/>
                <a:ea typeface="Aileron"/>
                <a:cs typeface="Aileron"/>
                <a:sym typeface="Aileron"/>
              </a:rPr>
              <a:t>SAR images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32573" y="7850811"/>
            <a:ext cx="1789504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spc="54">
                <a:solidFill>
                  <a:srgbClr val="535354"/>
                </a:solidFill>
                <a:latin typeface="Aileron"/>
                <a:ea typeface="Aileron"/>
                <a:cs typeface="Aileron"/>
                <a:sym typeface="Aileron"/>
              </a:rPr>
              <a:t>Segmentation mask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VALUE PROPOSITION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6895" y="1266306"/>
            <a:ext cx="9679094" cy="89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Accurate and timely detection of oil spills is crucial for mitigating their environmental impact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6545" y="3247842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Environmental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66545" y="5241438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Response Efficiency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6545" y="7700273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Scalability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5618" y="2978719"/>
            <a:ext cx="889966" cy="889966"/>
          </a:xfrm>
          <a:custGeom>
            <a:avLst/>
            <a:gdLst/>
            <a:ahLst/>
            <a:cxnLst/>
            <a:rect r="r" b="b" t="t" l="l"/>
            <a:pathLst>
              <a:path h="889966" w="889966">
                <a:moveTo>
                  <a:pt x="0" y="0"/>
                </a:moveTo>
                <a:lnTo>
                  <a:pt x="889967" y="0"/>
                </a:lnTo>
                <a:lnTo>
                  <a:pt x="889967" y="889966"/>
                </a:lnTo>
                <a:lnTo>
                  <a:pt x="0" y="88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9" b="-46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3315" y="3423702"/>
            <a:ext cx="889966" cy="889966"/>
          </a:xfrm>
          <a:custGeom>
            <a:avLst/>
            <a:gdLst/>
            <a:ahLst/>
            <a:cxnLst/>
            <a:rect r="r" b="b" t="t" l="l"/>
            <a:pathLst>
              <a:path h="889966" w="889966">
                <a:moveTo>
                  <a:pt x="0" y="0"/>
                </a:moveTo>
                <a:lnTo>
                  <a:pt x="889966" y="0"/>
                </a:lnTo>
                <a:lnTo>
                  <a:pt x="889966" y="889966"/>
                </a:lnTo>
                <a:lnTo>
                  <a:pt x="0" y="889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9" b="-4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04785" y="3852719"/>
            <a:ext cx="889966" cy="889966"/>
          </a:xfrm>
          <a:custGeom>
            <a:avLst/>
            <a:gdLst/>
            <a:ahLst/>
            <a:cxnLst/>
            <a:rect r="r" b="b" t="t" l="l"/>
            <a:pathLst>
              <a:path h="889966" w="889966">
                <a:moveTo>
                  <a:pt x="0" y="0"/>
                </a:moveTo>
                <a:lnTo>
                  <a:pt x="889967" y="0"/>
                </a:lnTo>
                <a:lnTo>
                  <a:pt x="889967" y="889966"/>
                </a:lnTo>
                <a:lnTo>
                  <a:pt x="0" y="889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9" b="-46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3205" y="7879452"/>
            <a:ext cx="1068385" cy="1068385"/>
          </a:xfrm>
          <a:custGeom>
            <a:avLst/>
            <a:gdLst/>
            <a:ahLst/>
            <a:cxnLst/>
            <a:rect r="r" b="b" t="t" l="l"/>
            <a:pathLst>
              <a:path h="1068385" w="1068385">
                <a:moveTo>
                  <a:pt x="0" y="0"/>
                </a:moveTo>
                <a:lnTo>
                  <a:pt x="1068385" y="0"/>
                </a:lnTo>
                <a:lnTo>
                  <a:pt x="1068385" y="1068385"/>
                </a:lnTo>
                <a:lnTo>
                  <a:pt x="0" y="1068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69" b="-4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3205" y="5565505"/>
            <a:ext cx="1066172" cy="1066172"/>
          </a:xfrm>
          <a:custGeom>
            <a:avLst/>
            <a:gdLst/>
            <a:ahLst/>
            <a:cxnLst/>
            <a:rect r="r" b="b" t="t" l="l"/>
            <a:pathLst>
              <a:path h="1066172" w="1066172">
                <a:moveTo>
                  <a:pt x="0" y="0"/>
                </a:moveTo>
                <a:lnTo>
                  <a:pt x="1066172" y="0"/>
                </a:lnTo>
                <a:lnTo>
                  <a:pt x="1066172" y="1066172"/>
                </a:lnTo>
                <a:lnTo>
                  <a:pt x="0" y="1066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9" b="-46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66545" y="3736110"/>
            <a:ext cx="6764223" cy="85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324" spc="6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Faster response times can significantly reduce the environmental damage caused by oil spills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66545" y="5720275"/>
            <a:ext cx="7102166" cy="132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  <a:spcBef>
                <a:spcPct val="0"/>
              </a:spcBef>
            </a:pPr>
            <a:r>
              <a:rPr lang="en-US" sz="2365" spc="7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Early detection and response help contain the spill, reducing the resources needed to manage its spread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66545" y="8213853"/>
            <a:ext cx="8363387" cy="129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8"/>
              </a:lnSpc>
              <a:spcBef>
                <a:spcPct val="0"/>
              </a:spcBef>
            </a:pPr>
            <a:r>
              <a:rPr lang="en-US" sz="2319" spc="6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The developed system can be applied to any marine environment with SAR imaging availability, offering potential for global deployment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092716" y="399114"/>
            <a:ext cx="4725955" cy="3116874"/>
            <a:chOff x="0" y="0"/>
            <a:chExt cx="6301274" cy="41558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200849" y="3105619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5000"/>
              </a:blip>
              <a:stretch>
                <a:fillRect l="0" t="0" r="-469" b="-469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50637" y="3105619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05195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5000"/>
              </a:blip>
              <a:stretch>
                <a:fillRect l="0" t="0" r="-469" b="-469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100425" y="1005195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50637" y="1005195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5000"/>
              </a:blip>
              <a:stretch>
                <a:fillRect l="-204" t="-409" r="-20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200849" y="1005195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251061" y="1005195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3" y="0"/>
                  </a:lnTo>
                  <a:lnTo>
                    <a:pt x="1050213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055407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050212" y="2055407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3" y="0"/>
                  </a:lnTo>
                  <a:lnTo>
                    <a:pt x="1050213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50637" y="2055407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200849" y="2055407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050212" y="1005195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3" y="0"/>
                  </a:lnTo>
                  <a:lnTo>
                    <a:pt x="1050213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</a:blip>
              <a:stretch>
                <a:fillRect l="0" t="0" r="-469" b="-469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5380970" y="3235528"/>
              <a:ext cx="790395" cy="790395"/>
            </a:xfrm>
            <a:custGeom>
              <a:avLst/>
              <a:gdLst/>
              <a:ahLst/>
              <a:cxnLst/>
              <a:rect r="r" b="b" t="t" l="l"/>
              <a:pathLst>
                <a:path h="790395" w="790395">
                  <a:moveTo>
                    <a:pt x="0" y="0"/>
                  </a:moveTo>
                  <a:lnTo>
                    <a:pt x="790395" y="0"/>
                  </a:lnTo>
                  <a:lnTo>
                    <a:pt x="790395" y="790395"/>
                  </a:lnTo>
                  <a:lnTo>
                    <a:pt x="0" y="79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486" t="-973" r="-486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01274" cy="1005195"/>
            </a:xfrm>
            <a:custGeom>
              <a:avLst/>
              <a:gdLst/>
              <a:ahLst/>
              <a:cxnLst/>
              <a:rect r="r" b="b" t="t" l="l"/>
              <a:pathLst>
                <a:path h="1005195" w="6301274">
                  <a:moveTo>
                    <a:pt x="0" y="0"/>
                  </a:moveTo>
                  <a:lnTo>
                    <a:pt x="6301274" y="0"/>
                  </a:lnTo>
                  <a:lnTo>
                    <a:pt x="6301274" y="1005195"/>
                  </a:lnTo>
                  <a:lnTo>
                    <a:pt x="0" y="1005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-2094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100425" y="2055407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69" b="-469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5251061" y="2055407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3" y="0"/>
                  </a:lnTo>
                  <a:lnTo>
                    <a:pt x="1050213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69" b="-469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3105619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469" b="-469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050212" y="3105619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3" y="0"/>
                  </a:lnTo>
                  <a:lnTo>
                    <a:pt x="1050213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469" b="-469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100425" y="3105619"/>
              <a:ext cx="1050212" cy="1050212"/>
            </a:xfrm>
            <a:custGeom>
              <a:avLst/>
              <a:gdLst/>
              <a:ahLst/>
              <a:cxnLst/>
              <a:rect r="r" b="b" t="t" l="l"/>
              <a:pathLst>
                <a:path h="1050212" w="1050212">
                  <a:moveTo>
                    <a:pt x="0" y="0"/>
                  </a:moveTo>
                  <a:lnTo>
                    <a:pt x="1050212" y="0"/>
                  </a:lnTo>
                  <a:lnTo>
                    <a:pt x="1050212" y="1050212"/>
                  </a:lnTo>
                  <a:lnTo>
                    <a:pt x="0" y="105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69" b="-469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6841" y="1351519"/>
            <a:ext cx="3234240" cy="2031846"/>
            <a:chOff x="0" y="0"/>
            <a:chExt cx="1223980" cy="768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22081" y="0"/>
                  </a:moveTo>
                  <a:lnTo>
                    <a:pt x="1101900" y="0"/>
                  </a:lnTo>
                  <a:cubicBezTo>
                    <a:pt x="1134277" y="0"/>
                    <a:pt x="1165329" y="12862"/>
                    <a:pt x="1188223" y="35757"/>
                  </a:cubicBezTo>
                  <a:cubicBezTo>
                    <a:pt x="1211118" y="58651"/>
                    <a:pt x="1223980" y="89703"/>
                    <a:pt x="1223980" y="122081"/>
                  </a:cubicBezTo>
                  <a:lnTo>
                    <a:pt x="1223980" y="646860"/>
                  </a:lnTo>
                  <a:cubicBezTo>
                    <a:pt x="1223980" y="714283"/>
                    <a:pt x="1169323" y="768941"/>
                    <a:pt x="1101900" y="768941"/>
                  </a:cubicBezTo>
                  <a:lnTo>
                    <a:pt x="122081" y="768941"/>
                  </a:lnTo>
                  <a:cubicBezTo>
                    <a:pt x="89703" y="768941"/>
                    <a:pt x="58651" y="756079"/>
                    <a:pt x="35757" y="733184"/>
                  </a:cubicBezTo>
                  <a:cubicBezTo>
                    <a:pt x="12862" y="710290"/>
                    <a:pt x="0" y="679238"/>
                    <a:pt x="0" y="646860"/>
                  </a:cubicBezTo>
                  <a:lnTo>
                    <a:pt x="0" y="122081"/>
                  </a:lnTo>
                  <a:cubicBezTo>
                    <a:pt x="0" y="89703"/>
                    <a:pt x="12862" y="58651"/>
                    <a:pt x="35757" y="35757"/>
                  </a:cubicBezTo>
                  <a:cubicBezTo>
                    <a:pt x="58651" y="12862"/>
                    <a:pt x="89703" y="0"/>
                    <a:pt x="122081" y="0"/>
                  </a:cubicBezTo>
                  <a:close/>
                </a:path>
              </a:pathLst>
            </a:custGeom>
            <a:solidFill>
              <a:srgbClr val="67B2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6841" y="3564517"/>
            <a:ext cx="3234240" cy="2031846"/>
            <a:chOff x="0" y="0"/>
            <a:chExt cx="1223980" cy="768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22081" y="0"/>
                  </a:moveTo>
                  <a:lnTo>
                    <a:pt x="1101900" y="0"/>
                  </a:lnTo>
                  <a:cubicBezTo>
                    <a:pt x="1134277" y="0"/>
                    <a:pt x="1165329" y="12862"/>
                    <a:pt x="1188223" y="35757"/>
                  </a:cubicBezTo>
                  <a:cubicBezTo>
                    <a:pt x="1211118" y="58651"/>
                    <a:pt x="1223980" y="89703"/>
                    <a:pt x="1223980" y="122081"/>
                  </a:cubicBezTo>
                  <a:lnTo>
                    <a:pt x="1223980" y="646860"/>
                  </a:lnTo>
                  <a:cubicBezTo>
                    <a:pt x="1223980" y="714283"/>
                    <a:pt x="1169323" y="768941"/>
                    <a:pt x="1101900" y="768941"/>
                  </a:cubicBezTo>
                  <a:lnTo>
                    <a:pt x="122081" y="768941"/>
                  </a:lnTo>
                  <a:cubicBezTo>
                    <a:pt x="89703" y="768941"/>
                    <a:pt x="58651" y="756079"/>
                    <a:pt x="35757" y="733184"/>
                  </a:cubicBezTo>
                  <a:cubicBezTo>
                    <a:pt x="12862" y="710290"/>
                    <a:pt x="0" y="679238"/>
                    <a:pt x="0" y="646860"/>
                  </a:cubicBezTo>
                  <a:lnTo>
                    <a:pt x="0" y="122081"/>
                  </a:lnTo>
                  <a:cubicBezTo>
                    <a:pt x="0" y="89703"/>
                    <a:pt x="12862" y="58651"/>
                    <a:pt x="35757" y="35757"/>
                  </a:cubicBezTo>
                  <a:cubicBezTo>
                    <a:pt x="58651" y="12862"/>
                    <a:pt x="89703" y="0"/>
                    <a:pt x="122081" y="0"/>
                  </a:cubicBezTo>
                  <a:close/>
                </a:path>
              </a:pathLst>
            </a:custGeom>
            <a:solidFill>
              <a:srgbClr val="67B2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1999" y="5777339"/>
            <a:ext cx="3234240" cy="2031846"/>
            <a:chOff x="0" y="0"/>
            <a:chExt cx="1223980" cy="7689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22081" y="0"/>
                  </a:moveTo>
                  <a:lnTo>
                    <a:pt x="1101900" y="0"/>
                  </a:lnTo>
                  <a:cubicBezTo>
                    <a:pt x="1134277" y="0"/>
                    <a:pt x="1165329" y="12862"/>
                    <a:pt x="1188223" y="35757"/>
                  </a:cubicBezTo>
                  <a:cubicBezTo>
                    <a:pt x="1211118" y="58651"/>
                    <a:pt x="1223980" y="89703"/>
                    <a:pt x="1223980" y="122081"/>
                  </a:cubicBezTo>
                  <a:lnTo>
                    <a:pt x="1223980" y="646860"/>
                  </a:lnTo>
                  <a:cubicBezTo>
                    <a:pt x="1223980" y="714283"/>
                    <a:pt x="1169323" y="768941"/>
                    <a:pt x="1101900" y="768941"/>
                  </a:cubicBezTo>
                  <a:lnTo>
                    <a:pt x="122081" y="768941"/>
                  </a:lnTo>
                  <a:cubicBezTo>
                    <a:pt x="89703" y="768941"/>
                    <a:pt x="58651" y="756079"/>
                    <a:pt x="35757" y="733184"/>
                  </a:cubicBezTo>
                  <a:cubicBezTo>
                    <a:pt x="12862" y="710290"/>
                    <a:pt x="0" y="679238"/>
                    <a:pt x="0" y="646860"/>
                  </a:cubicBezTo>
                  <a:lnTo>
                    <a:pt x="0" y="122081"/>
                  </a:lnTo>
                  <a:cubicBezTo>
                    <a:pt x="0" y="89703"/>
                    <a:pt x="12862" y="58651"/>
                    <a:pt x="35757" y="35757"/>
                  </a:cubicBezTo>
                  <a:cubicBezTo>
                    <a:pt x="58651" y="12862"/>
                    <a:pt x="89703" y="0"/>
                    <a:pt x="122081" y="0"/>
                  </a:cubicBezTo>
                  <a:close/>
                </a:path>
              </a:pathLst>
            </a:custGeom>
            <a:solidFill>
              <a:srgbClr val="67B2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3745" y="7990160"/>
            <a:ext cx="3222494" cy="2024467"/>
            <a:chOff x="0" y="0"/>
            <a:chExt cx="1223980" cy="7689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22526" y="0"/>
                  </a:moveTo>
                  <a:lnTo>
                    <a:pt x="1101454" y="0"/>
                  </a:lnTo>
                  <a:cubicBezTo>
                    <a:pt x="1133950" y="0"/>
                    <a:pt x="1165115" y="12909"/>
                    <a:pt x="1188093" y="35887"/>
                  </a:cubicBezTo>
                  <a:cubicBezTo>
                    <a:pt x="1211071" y="58865"/>
                    <a:pt x="1223980" y="90030"/>
                    <a:pt x="1223980" y="122526"/>
                  </a:cubicBezTo>
                  <a:lnTo>
                    <a:pt x="1223980" y="646415"/>
                  </a:lnTo>
                  <a:cubicBezTo>
                    <a:pt x="1223980" y="714084"/>
                    <a:pt x="1169124" y="768941"/>
                    <a:pt x="1101454" y="768941"/>
                  </a:cubicBezTo>
                  <a:lnTo>
                    <a:pt x="122526" y="768941"/>
                  </a:lnTo>
                  <a:cubicBezTo>
                    <a:pt x="90030" y="768941"/>
                    <a:pt x="58865" y="756032"/>
                    <a:pt x="35887" y="733054"/>
                  </a:cubicBezTo>
                  <a:cubicBezTo>
                    <a:pt x="12909" y="710076"/>
                    <a:pt x="0" y="678911"/>
                    <a:pt x="0" y="646415"/>
                  </a:cubicBezTo>
                  <a:lnTo>
                    <a:pt x="0" y="122526"/>
                  </a:lnTo>
                  <a:cubicBezTo>
                    <a:pt x="0" y="90030"/>
                    <a:pt x="12909" y="58865"/>
                    <a:pt x="35887" y="35887"/>
                  </a:cubicBezTo>
                  <a:cubicBezTo>
                    <a:pt x="58865" y="12909"/>
                    <a:pt x="90030" y="0"/>
                    <a:pt x="122526" y="0"/>
                  </a:cubicBezTo>
                  <a:close/>
                </a:path>
              </a:pathLst>
            </a:custGeom>
            <a:solidFill>
              <a:srgbClr val="67B2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06841" y="1520084"/>
            <a:ext cx="3234240" cy="3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b="true" sz="2007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2832" y="2078420"/>
            <a:ext cx="2982258" cy="64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1774" spc="5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Analyse the provided SAR images 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6841" y="3733082"/>
            <a:ext cx="3234240" cy="3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b="true" sz="2007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9954" y="4145032"/>
            <a:ext cx="2982258" cy="9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1774" spc="5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Implement and test various neural network models for segmentation tasks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1999" y="5924523"/>
            <a:ext cx="3234240" cy="37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b="true" sz="2007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7132" y="6336472"/>
            <a:ext cx="2982258" cy="131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1774" spc="5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Evaluate each model using metrics such as Intersection over Union (IoU)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3745" y="8136567"/>
            <a:ext cx="3222494" cy="37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001" spc="6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1497" y="8671642"/>
            <a:ext cx="2971427" cy="98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3"/>
              </a:lnSpc>
              <a:spcBef>
                <a:spcPct val="0"/>
              </a:spcBef>
            </a:pPr>
            <a:r>
              <a:rPr lang="en-US" sz="1768" spc="5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Deploy the selected model in a real-time monitoring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68268" y="1794254"/>
            <a:ext cx="1874658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799" spc="8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BENEFITS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67913" y="3173654"/>
            <a:ext cx="3802163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Increased Accuracy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339891" y="2854684"/>
            <a:ext cx="3787980" cy="2379722"/>
            <a:chOff x="0" y="0"/>
            <a:chExt cx="1223980" cy="7689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04234" y="0"/>
                  </a:moveTo>
                  <a:lnTo>
                    <a:pt x="1119746" y="0"/>
                  </a:lnTo>
                  <a:cubicBezTo>
                    <a:pt x="1177313" y="0"/>
                    <a:pt x="1223980" y="46667"/>
                    <a:pt x="1223980" y="104234"/>
                  </a:cubicBezTo>
                  <a:lnTo>
                    <a:pt x="1223980" y="664706"/>
                  </a:lnTo>
                  <a:cubicBezTo>
                    <a:pt x="1223980" y="722273"/>
                    <a:pt x="1177313" y="768941"/>
                    <a:pt x="1119746" y="768941"/>
                  </a:cubicBezTo>
                  <a:lnTo>
                    <a:pt x="104234" y="768941"/>
                  </a:lnTo>
                  <a:cubicBezTo>
                    <a:pt x="46667" y="768941"/>
                    <a:pt x="0" y="722273"/>
                    <a:pt x="0" y="664706"/>
                  </a:cubicBezTo>
                  <a:lnTo>
                    <a:pt x="0" y="104234"/>
                  </a:lnTo>
                  <a:cubicBezTo>
                    <a:pt x="0" y="46667"/>
                    <a:pt x="46667" y="0"/>
                    <a:pt x="1042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7B2D8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522567" y="3691814"/>
            <a:ext cx="3492856" cy="135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1844" spc="5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Advanced machine learning models provide greater accuracy than traditional methods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7910" y="2999783"/>
            <a:ext cx="3802163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Efficiency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007910" y="2854684"/>
            <a:ext cx="3787980" cy="2379722"/>
            <a:chOff x="0" y="0"/>
            <a:chExt cx="1223980" cy="76894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04234" y="0"/>
                  </a:moveTo>
                  <a:lnTo>
                    <a:pt x="1119746" y="0"/>
                  </a:lnTo>
                  <a:cubicBezTo>
                    <a:pt x="1177313" y="0"/>
                    <a:pt x="1223980" y="46667"/>
                    <a:pt x="1223980" y="104234"/>
                  </a:cubicBezTo>
                  <a:lnTo>
                    <a:pt x="1223980" y="664706"/>
                  </a:lnTo>
                  <a:cubicBezTo>
                    <a:pt x="1223980" y="722273"/>
                    <a:pt x="1177313" y="768941"/>
                    <a:pt x="1119746" y="768941"/>
                  </a:cubicBezTo>
                  <a:lnTo>
                    <a:pt x="104234" y="768941"/>
                  </a:lnTo>
                  <a:cubicBezTo>
                    <a:pt x="46667" y="768941"/>
                    <a:pt x="0" y="722273"/>
                    <a:pt x="0" y="664706"/>
                  </a:cubicBezTo>
                  <a:lnTo>
                    <a:pt x="0" y="104234"/>
                  </a:lnTo>
                  <a:cubicBezTo>
                    <a:pt x="0" y="46667"/>
                    <a:pt x="46667" y="0"/>
                    <a:pt x="1042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7B2D8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162564" y="3689394"/>
            <a:ext cx="3492856" cy="101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1844" spc="5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Reduction of time and resources for detecting and responding to oil spills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07910" y="6336946"/>
            <a:ext cx="3802163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Enhanced Monitoring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022093" y="6131740"/>
            <a:ext cx="3787980" cy="2379722"/>
            <a:chOff x="0" y="0"/>
            <a:chExt cx="1223980" cy="7689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04234" y="0"/>
                  </a:moveTo>
                  <a:lnTo>
                    <a:pt x="1119746" y="0"/>
                  </a:lnTo>
                  <a:cubicBezTo>
                    <a:pt x="1177313" y="0"/>
                    <a:pt x="1223980" y="46667"/>
                    <a:pt x="1223980" y="104234"/>
                  </a:cubicBezTo>
                  <a:lnTo>
                    <a:pt x="1223980" y="664706"/>
                  </a:lnTo>
                  <a:cubicBezTo>
                    <a:pt x="1223980" y="722273"/>
                    <a:pt x="1177313" y="768941"/>
                    <a:pt x="1119746" y="768941"/>
                  </a:cubicBezTo>
                  <a:lnTo>
                    <a:pt x="104234" y="768941"/>
                  </a:lnTo>
                  <a:cubicBezTo>
                    <a:pt x="46667" y="768941"/>
                    <a:pt x="0" y="722273"/>
                    <a:pt x="0" y="664706"/>
                  </a:cubicBezTo>
                  <a:lnTo>
                    <a:pt x="0" y="104234"/>
                  </a:lnTo>
                  <a:cubicBezTo>
                    <a:pt x="0" y="46667"/>
                    <a:pt x="46667" y="0"/>
                    <a:pt x="1042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7B2D8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108012" y="6855106"/>
            <a:ext cx="3492856" cy="135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1844" spc="5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SAR imagery enables consistent and reliable monitoring by competent authorities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67913" y="6336946"/>
            <a:ext cx="3802163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399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Research Contribution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8420211" y="6131740"/>
            <a:ext cx="3787980" cy="2379722"/>
            <a:chOff x="0" y="0"/>
            <a:chExt cx="1223980" cy="7689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23980" cy="768941"/>
            </a:xfrm>
            <a:custGeom>
              <a:avLst/>
              <a:gdLst/>
              <a:ahLst/>
              <a:cxnLst/>
              <a:rect r="r" b="b" t="t" l="l"/>
              <a:pathLst>
                <a:path h="768941" w="1223980">
                  <a:moveTo>
                    <a:pt x="104234" y="0"/>
                  </a:moveTo>
                  <a:lnTo>
                    <a:pt x="1119746" y="0"/>
                  </a:lnTo>
                  <a:cubicBezTo>
                    <a:pt x="1177313" y="0"/>
                    <a:pt x="1223980" y="46667"/>
                    <a:pt x="1223980" y="104234"/>
                  </a:cubicBezTo>
                  <a:lnTo>
                    <a:pt x="1223980" y="664706"/>
                  </a:lnTo>
                  <a:cubicBezTo>
                    <a:pt x="1223980" y="722273"/>
                    <a:pt x="1177313" y="768941"/>
                    <a:pt x="1119746" y="768941"/>
                  </a:cubicBezTo>
                  <a:lnTo>
                    <a:pt x="104234" y="768941"/>
                  </a:lnTo>
                  <a:cubicBezTo>
                    <a:pt x="46667" y="768941"/>
                    <a:pt x="0" y="722273"/>
                    <a:pt x="0" y="664706"/>
                  </a:cubicBezTo>
                  <a:lnTo>
                    <a:pt x="0" y="104234"/>
                  </a:lnTo>
                  <a:cubicBezTo>
                    <a:pt x="0" y="46667"/>
                    <a:pt x="46667" y="0"/>
                    <a:pt x="1042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7B2D8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223980" cy="80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567773" y="6956683"/>
            <a:ext cx="3492856" cy="101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1844" spc="5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Contributes to AI-based environmental monitoring research using neural networks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OBJECTIVES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6141859" y="2287650"/>
            <a:ext cx="0" cy="67600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5490343" y="2306700"/>
            <a:ext cx="6515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5509393" y="9066718"/>
            <a:ext cx="6515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6160909" y="5683073"/>
            <a:ext cx="13788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835" y="1613634"/>
            <a:ext cx="3138421" cy="1295312"/>
            <a:chOff x="0" y="0"/>
            <a:chExt cx="4184561" cy="1727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Public Authorities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Regulatory Bodies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6876" y="6316188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595835" y="3963601"/>
            <a:ext cx="3159462" cy="1295312"/>
            <a:chOff x="0" y="0"/>
            <a:chExt cx="4212616" cy="17270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8055" y="339666"/>
              <a:ext cx="418456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Environmental 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Agencies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41761" y="3963601"/>
            <a:ext cx="3138421" cy="1295312"/>
            <a:chOff x="0" y="0"/>
            <a:chExt cx="4184561" cy="17270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Disaster Response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Humanitarian Aid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41761" y="6316188"/>
            <a:ext cx="3138421" cy="1295312"/>
            <a:chOff x="0" y="0"/>
            <a:chExt cx="4184561" cy="17270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National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Environmental 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Agencies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6876" y="8668775"/>
            <a:ext cx="3138421" cy="1295312"/>
            <a:chOff x="0" y="0"/>
            <a:chExt cx="4184561" cy="17270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2707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International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Marine 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Organization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41761" y="8679985"/>
            <a:ext cx="3138421" cy="1295312"/>
            <a:chOff x="0" y="0"/>
            <a:chExt cx="4184561" cy="17270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Coastal Guard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 Marine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Protection Units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2165045" y="2908945"/>
            <a:ext cx="10521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2165045" y="3436273"/>
            <a:ext cx="4545926" cy="1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6710971" y="3436273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184094" y="5261342"/>
            <a:ext cx="10521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2184094" y="5788670"/>
            <a:ext cx="4545926" cy="1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6730020" y="5788670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2184094" y="7625139"/>
            <a:ext cx="10521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6749069" y="7625329"/>
            <a:ext cx="10521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519016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978654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451479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0" y="0"/>
                </a:lnTo>
                <a:lnTo>
                  <a:pt x="3138420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STAKEHOLDERS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7918" y="6427022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International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Environmental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Agencies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90591" y="1855167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Academic Research Institutions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86337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Providers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Competitors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53744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Project Sponsors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Partners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STAKEHOLDERS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4422" y="1613634"/>
            <a:ext cx="3138421" cy="1295312"/>
            <a:chOff x="0" y="0"/>
            <a:chExt cx="4184561" cy="17270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Public Authorities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Regulatory Bodies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6790783" y="3442155"/>
            <a:ext cx="4545926" cy="1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336709" y="3442155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6828671" y="5264985"/>
            <a:ext cx="10521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6828671" y="5792313"/>
            <a:ext cx="4545926" cy="1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374596" y="5792313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9016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78654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51479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0" y="0"/>
                </a:lnTo>
                <a:lnTo>
                  <a:pt x="3138420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5190591" y="1855167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Academic Research Institutions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86337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Providers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Competitors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53744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Project Sponsors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Partners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190591" y="3969483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675457" y="3969483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5190591" y="4207564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AI Focused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Institutions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5457" y="4207564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Marine &amp; Environmental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Research Labs</a:t>
            </a:r>
          </a:p>
        </p:txBody>
      </p:sp>
      <p:sp>
        <p:nvSpPr>
          <p:cNvPr name="AutoShape 21" id="21"/>
          <p:cNvSpPr/>
          <p:nvPr/>
        </p:nvSpPr>
        <p:spPr>
          <a:xfrm>
            <a:off x="6790783" y="2915018"/>
            <a:ext cx="0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5259460" y="6319831"/>
            <a:ext cx="3138421" cy="1295312"/>
            <a:chOff x="0" y="0"/>
            <a:chExt cx="4184561" cy="17270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312296"/>
              <a:ext cx="418456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Project Mentors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 Advisors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67498" y="6319641"/>
            <a:ext cx="3138421" cy="1295312"/>
            <a:chOff x="0" y="0"/>
            <a:chExt cx="4184561" cy="17270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229571"/>
              <a:ext cx="418456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Research Personnel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involved in SS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STAKEHOLDERS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4422" y="1613634"/>
            <a:ext cx="3138421" cy="1295312"/>
            <a:chOff x="0" y="0"/>
            <a:chExt cx="4184561" cy="17270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Public Authorities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Regulatory Bodies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9016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8654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51479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0" y="0"/>
                </a:lnTo>
                <a:lnTo>
                  <a:pt x="3138420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190591" y="1855167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Academic Research Institutions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6337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Providers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Competitors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3744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Project Sponsors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Partners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05598" y="6317022"/>
            <a:ext cx="3138421" cy="1295312"/>
            <a:chOff x="0" y="0"/>
            <a:chExt cx="4184561" cy="17270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39666"/>
              <a:ext cx="418456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Commercial Satellite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Imaging Companies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95748" y="6317022"/>
            <a:ext cx="3138421" cy="1295312"/>
            <a:chOff x="0" y="0"/>
            <a:chExt cx="4184561" cy="17270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38008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Similar Commercial Projects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786548" y="3967054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9786548" y="4205135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European Space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Agency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386883" y="3967054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0" y="0"/>
                </a:lnTo>
                <a:lnTo>
                  <a:pt x="3138420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4386883" y="40207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Commercial Funders 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Competitors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1374809" y="3439536"/>
            <a:ext cx="46901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6064958" y="3439536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1374809" y="2912398"/>
            <a:ext cx="0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6064958" y="5262366"/>
            <a:ext cx="0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1393859" y="5786241"/>
            <a:ext cx="46901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1412909" y="5789694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STAKEHOLDERS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4422" y="1613634"/>
            <a:ext cx="3138421" cy="1295312"/>
            <a:chOff x="0" y="0"/>
            <a:chExt cx="4184561" cy="17270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Public Authorities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Regulatory Bodies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9016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86548" y="1617086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190591" y="1855167"/>
            <a:ext cx="313842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Academic Research Institutions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6337" y="1664667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Providers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Competitors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514798" y="1617086"/>
            <a:ext cx="3177367" cy="1295312"/>
            <a:chOff x="0" y="0"/>
            <a:chExt cx="4236490" cy="17270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4561" cy="1727082"/>
            </a:xfrm>
            <a:custGeom>
              <a:avLst/>
              <a:gdLst/>
              <a:ahLst/>
              <a:cxnLst/>
              <a:rect r="r" b="b" t="t" l="l"/>
              <a:pathLst>
                <a:path h="1727082" w="4184561">
                  <a:moveTo>
                    <a:pt x="0" y="0"/>
                  </a:moveTo>
                  <a:lnTo>
                    <a:pt x="4184561" y="0"/>
                  </a:lnTo>
                  <a:lnTo>
                    <a:pt x="4184561" y="1727082"/>
                  </a:lnTo>
                  <a:lnTo>
                    <a:pt x="0" y="1727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51929" y="85666"/>
              <a:ext cx="418456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Project Sponsors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&amp;</a:t>
              </a: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Partners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1483674" y="3436273"/>
            <a:ext cx="46901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502724" y="3436463"/>
            <a:ext cx="0" cy="527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6192873" y="2908945"/>
            <a:ext cx="0" cy="1054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786548" y="3960148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1" y="0"/>
                </a:lnTo>
                <a:lnTo>
                  <a:pt x="3138421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9786548" y="4388729"/>
            <a:ext cx="313842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Links Foundation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386883" y="3960148"/>
            <a:ext cx="3138421" cy="1295312"/>
          </a:xfrm>
          <a:custGeom>
            <a:avLst/>
            <a:gdLst/>
            <a:ahLst/>
            <a:cxnLst/>
            <a:rect r="r" b="b" t="t" l="l"/>
            <a:pathLst>
              <a:path h="1295312" w="3138421">
                <a:moveTo>
                  <a:pt x="0" y="0"/>
                </a:moveTo>
                <a:lnTo>
                  <a:pt x="3138420" y="0"/>
                </a:lnTo>
                <a:lnTo>
                  <a:pt x="3138420" y="1295312"/>
                </a:lnTo>
                <a:lnTo>
                  <a:pt x="0" y="129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4386883" y="4013861"/>
            <a:ext cx="31384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MARIS </a:t>
            </a:r>
          </a:p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Project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Consortium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33716" y="1912272"/>
            <a:ext cx="0" cy="74311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V="true">
            <a:off x="1343922" y="5609570"/>
            <a:ext cx="15579587" cy="182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3922" y="2249150"/>
            <a:ext cx="7450677" cy="3075098"/>
          </a:xfrm>
          <a:custGeom>
            <a:avLst/>
            <a:gdLst/>
            <a:ahLst/>
            <a:cxnLst/>
            <a:rect r="r" b="b" t="t" l="l"/>
            <a:pathLst>
              <a:path h="3075098" w="7450677">
                <a:moveTo>
                  <a:pt x="0" y="0"/>
                </a:moveTo>
                <a:lnTo>
                  <a:pt x="7450677" y="0"/>
                </a:lnTo>
                <a:lnTo>
                  <a:pt x="7450677" y="3075098"/>
                </a:lnTo>
                <a:lnTo>
                  <a:pt x="0" y="307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INTEREST - INFLUENCE MATRIX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3922" y="5911288"/>
            <a:ext cx="7450677" cy="3075098"/>
          </a:xfrm>
          <a:custGeom>
            <a:avLst/>
            <a:gdLst/>
            <a:ahLst/>
            <a:cxnLst/>
            <a:rect r="r" b="b" t="t" l="l"/>
            <a:pathLst>
              <a:path h="3075098" w="7450677">
                <a:moveTo>
                  <a:pt x="0" y="0"/>
                </a:moveTo>
                <a:lnTo>
                  <a:pt x="7450677" y="0"/>
                </a:lnTo>
                <a:lnTo>
                  <a:pt x="7450677" y="3075097"/>
                </a:lnTo>
                <a:lnTo>
                  <a:pt x="0" y="307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472005" y="2249150"/>
            <a:ext cx="7450677" cy="3075098"/>
          </a:xfrm>
          <a:custGeom>
            <a:avLst/>
            <a:gdLst/>
            <a:ahLst/>
            <a:cxnLst/>
            <a:rect r="r" b="b" t="t" l="l"/>
            <a:pathLst>
              <a:path h="3075098" w="7450677">
                <a:moveTo>
                  <a:pt x="0" y="0"/>
                </a:moveTo>
                <a:lnTo>
                  <a:pt x="7450677" y="0"/>
                </a:lnTo>
                <a:lnTo>
                  <a:pt x="7450677" y="3075098"/>
                </a:lnTo>
                <a:lnTo>
                  <a:pt x="0" y="307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72005" y="5911288"/>
            <a:ext cx="7450677" cy="3075098"/>
          </a:xfrm>
          <a:custGeom>
            <a:avLst/>
            <a:gdLst/>
            <a:ahLst/>
            <a:cxnLst/>
            <a:rect r="r" b="b" t="t" l="l"/>
            <a:pathLst>
              <a:path h="3075098" w="7450677">
                <a:moveTo>
                  <a:pt x="0" y="0"/>
                </a:moveTo>
                <a:lnTo>
                  <a:pt x="7450677" y="0"/>
                </a:lnTo>
                <a:lnTo>
                  <a:pt x="7450677" y="3075097"/>
                </a:lnTo>
                <a:lnTo>
                  <a:pt x="0" y="307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78423" y="1378190"/>
            <a:ext cx="1377157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1919" spc="5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High</a:t>
            </a:r>
            <a:r>
              <a:rPr lang="en-US" sz="1919" spc="5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Power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3922" y="2346079"/>
            <a:ext cx="1150334" cy="58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Keep </a:t>
            </a:r>
          </a:p>
          <a:p>
            <a:pPr algn="ctr">
              <a:lnSpc>
                <a:spcPts val="2303"/>
              </a:lnSpc>
              <a:spcBef>
                <a:spcPct val="0"/>
              </a:spcBef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Satisfied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8423" y="9467265"/>
            <a:ext cx="1310585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1919" spc="5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Low</a:t>
            </a:r>
            <a:r>
              <a:rPr lang="en-US" sz="1919" spc="5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Power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765" y="5223274"/>
            <a:ext cx="934260" cy="71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1919" spc="5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Low</a:t>
            </a:r>
            <a:r>
              <a:rPr lang="en-US" sz="1919" spc="5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Interest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922" y="8486482"/>
            <a:ext cx="1150334" cy="291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  <a:spcBef>
                <a:spcPct val="0"/>
              </a:spcBef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Monitor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07497" y="8223165"/>
            <a:ext cx="1150334" cy="58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Keep </a:t>
            </a:r>
          </a:p>
          <a:p>
            <a:pPr algn="ctr">
              <a:lnSpc>
                <a:spcPts val="2303"/>
              </a:lnSpc>
              <a:spcBef>
                <a:spcPct val="0"/>
              </a:spcBef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Informed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07497" y="2346079"/>
            <a:ext cx="1150334" cy="58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Engaged</a:t>
            </a:r>
          </a:p>
          <a:p>
            <a:pPr algn="ctr">
              <a:lnSpc>
                <a:spcPts val="2303"/>
              </a:lnSpc>
              <a:spcBef>
                <a:spcPct val="0"/>
              </a:spcBef>
            </a:pPr>
            <a:r>
              <a:rPr lang="en-US" sz="1535" i="true" spc="46">
                <a:solidFill>
                  <a:srgbClr val="535354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closely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42606" y="5195845"/>
            <a:ext cx="955656" cy="71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1919" spc="5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High</a:t>
            </a:r>
            <a:r>
              <a:rPr lang="en-US" sz="1919" spc="5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Interest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964981" y="5913606"/>
            <a:ext cx="2958528" cy="1221065"/>
          </a:xfrm>
          <a:custGeom>
            <a:avLst/>
            <a:gdLst/>
            <a:ahLst/>
            <a:cxnLst/>
            <a:rect r="r" b="b" t="t" l="l"/>
            <a:pathLst>
              <a:path h="1221065" w="2958528">
                <a:moveTo>
                  <a:pt x="0" y="0"/>
                </a:moveTo>
                <a:lnTo>
                  <a:pt x="2958528" y="0"/>
                </a:lnTo>
                <a:lnTo>
                  <a:pt x="2958528" y="1221066"/>
                </a:lnTo>
                <a:lnTo>
                  <a:pt x="0" y="1221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3964981" y="5964163"/>
            <a:ext cx="2958528" cy="109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8"/>
              </a:lnSpc>
            </a:pPr>
            <a:r>
              <a:rPr lang="en-US" sz="1985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Public Authorities </a:t>
            </a:r>
          </a:p>
          <a:p>
            <a:pPr algn="ctr">
              <a:lnSpc>
                <a:spcPts val="2978"/>
              </a:lnSpc>
            </a:pPr>
            <a:r>
              <a:rPr lang="en-US" sz="1985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2978"/>
              </a:lnSpc>
              <a:spcBef>
                <a:spcPct val="0"/>
              </a:spcBef>
            </a:pPr>
            <a:r>
              <a:rPr lang="en-US" sz="1985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Regulatory Bodies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352328" y="6753898"/>
            <a:ext cx="2914896" cy="1203057"/>
            <a:chOff x="0" y="0"/>
            <a:chExt cx="3886528" cy="16040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86528" cy="1604076"/>
            </a:xfrm>
            <a:custGeom>
              <a:avLst/>
              <a:gdLst/>
              <a:ahLst/>
              <a:cxnLst/>
              <a:rect r="r" b="b" t="t" l="l"/>
              <a:pathLst>
                <a:path h="1604076" w="3886528">
                  <a:moveTo>
                    <a:pt x="0" y="0"/>
                  </a:moveTo>
                  <a:lnTo>
                    <a:pt x="3886528" y="0"/>
                  </a:lnTo>
                  <a:lnTo>
                    <a:pt x="3886528" y="1604076"/>
                  </a:lnTo>
                  <a:lnTo>
                    <a:pt x="0" y="1604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08472"/>
              <a:ext cx="3886528" cy="957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6"/>
                </a:lnSpc>
              </a:pPr>
              <a:r>
                <a:rPr lang="en-US" sz="1957" spc="5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Research Personnel</a:t>
              </a:r>
            </a:p>
            <a:p>
              <a:pPr algn="ctr">
                <a:lnSpc>
                  <a:spcPts val="2936"/>
                </a:lnSpc>
                <a:spcBef>
                  <a:spcPct val="0"/>
                </a:spcBef>
              </a:pPr>
              <a:r>
                <a:rPr lang="en-US" sz="1957" spc="5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involved in SS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476616" y="7793879"/>
            <a:ext cx="2889333" cy="1192507"/>
          </a:xfrm>
          <a:custGeom>
            <a:avLst/>
            <a:gdLst/>
            <a:ahLst/>
            <a:cxnLst/>
            <a:rect r="r" b="b" t="t" l="l"/>
            <a:pathLst>
              <a:path h="1192507" w="2889333">
                <a:moveTo>
                  <a:pt x="0" y="0"/>
                </a:moveTo>
                <a:lnTo>
                  <a:pt x="2889333" y="0"/>
                </a:lnTo>
                <a:lnTo>
                  <a:pt x="2889333" y="1192506"/>
                </a:lnTo>
                <a:lnTo>
                  <a:pt x="0" y="1192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9495987" y="8007772"/>
            <a:ext cx="2889333" cy="71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1941" spc="5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Environmental </a:t>
            </a:r>
          </a:p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1941" spc="5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Agencies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742993" y="2374485"/>
            <a:ext cx="3048463" cy="1258184"/>
          </a:xfrm>
          <a:custGeom>
            <a:avLst/>
            <a:gdLst/>
            <a:ahLst/>
            <a:cxnLst/>
            <a:rect r="r" b="b" t="t" l="l"/>
            <a:pathLst>
              <a:path h="1258184" w="3048463">
                <a:moveTo>
                  <a:pt x="0" y="0"/>
                </a:moveTo>
                <a:lnTo>
                  <a:pt x="3048463" y="0"/>
                </a:lnTo>
                <a:lnTo>
                  <a:pt x="3048463" y="1258184"/>
                </a:lnTo>
                <a:lnTo>
                  <a:pt x="0" y="125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12742993" y="2583891"/>
            <a:ext cx="3048463" cy="7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042" spc="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Project Mentors</a:t>
            </a:r>
          </a:p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2042" spc="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 Advisors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081479" y="3959324"/>
            <a:ext cx="2992976" cy="1235283"/>
          </a:xfrm>
          <a:custGeom>
            <a:avLst/>
            <a:gdLst/>
            <a:ahLst/>
            <a:cxnLst/>
            <a:rect r="r" b="b" t="t" l="l"/>
            <a:pathLst>
              <a:path h="1235283" w="2992976">
                <a:moveTo>
                  <a:pt x="0" y="0"/>
                </a:moveTo>
                <a:lnTo>
                  <a:pt x="2992975" y="0"/>
                </a:lnTo>
                <a:lnTo>
                  <a:pt x="2992975" y="1235282"/>
                </a:lnTo>
                <a:lnTo>
                  <a:pt x="0" y="1235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081479" y="4001610"/>
            <a:ext cx="2992976" cy="113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007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Coastal Guard </a:t>
            </a:r>
          </a:p>
          <a:p>
            <a:pPr algn="ctr">
              <a:lnSpc>
                <a:spcPts val="3010"/>
              </a:lnSpc>
            </a:pPr>
            <a:r>
              <a:rPr lang="en-US" sz="2007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 Marine</a:t>
            </a:r>
          </a:p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007" spc="6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Protection Units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358582" y="3973541"/>
            <a:ext cx="2924081" cy="1206848"/>
          </a:xfrm>
          <a:custGeom>
            <a:avLst/>
            <a:gdLst/>
            <a:ahLst/>
            <a:cxnLst/>
            <a:rect r="r" b="b" t="t" l="l"/>
            <a:pathLst>
              <a:path h="1206848" w="2924081">
                <a:moveTo>
                  <a:pt x="0" y="0"/>
                </a:moveTo>
                <a:lnTo>
                  <a:pt x="2924082" y="0"/>
                </a:lnTo>
                <a:lnTo>
                  <a:pt x="2924082" y="1206848"/>
                </a:lnTo>
                <a:lnTo>
                  <a:pt x="0" y="1206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13358582" y="4022844"/>
            <a:ext cx="2924081" cy="109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63" spc="5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Disaster Response </a:t>
            </a:r>
          </a:p>
          <a:p>
            <a:pPr algn="ctr">
              <a:lnSpc>
                <a:spcPts val="2945"/>
              </a:lnSpc>
            </a:pPr>
            <a:r>
              <a:rPr lang="en-US" sz="1963" spc="5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1963" spc="5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Humanitarian Aid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5525483" y="3905041"/>
            <a:ext cx="2946528" cy="1216112"/>
          </a:xfrm>
          <a:custGeom>
            <a:avLst/>
            <a:gdLst/>
            <a:ahLst/>
            <a:cxnLst/>
            <a:rect r="r" b="b" t="t" l="l"/>
            <a:pathLst>
              <a:path h="1216112" w="2946528">
                <a:moveTo>
                  <a:pt x="0" y="0"/>
                </a:moveTo>
                <a:lnTo>
                  <a:pt x="2946528" y="0"/>
                </a:lnTo>
                <a:lnTo>
                  <a:pt x="2946528" y="1216112"/>
                </a:lnTo>
                <a:lnTo>
                  <a:pt x="0" y="12161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5525483" y="4134013"/>
            <a:ext cx="2946528" cy="70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1877" spc="5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AI Focused </a:t>
            </a:r>
          </a:p>
          <a:p>
            <a:pPr algn="ctr">
              <a:lnSpc>
                <a:spcPts val="2816"/>
              </a:lnSpc>
              <a:spcBef>
                <a:spcPct val="0"/>
              </a:spcBef>
            </a:pPr>
            <a:r>
              <a:rPr lang="en-US" sz="1877" spc="5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Institutions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2087903" y="3319685"/>
            <a:ext cx="2944814" cy="1215405"/>
          </a:xfrm>
          <a:custGeom>
            <a:avLst/>
            <a:gdLst/>
            <a:ahLst/>
            <a:cxnLst/>
            <a:rect r="r" b="b" t="t" l="l"/>
            <a:pathLst>
              <a:path h="1215405" w="2944814">
                <a:moveTo>
                  <a:pt x="0" y="0"/>
                </a:moveTo>
                <a:lnTo>
                  <a:pt x="2944814" y="0"/>
                </a:lnTo>
                <a:lnTo>
                  <a:pt x="2944814" y="1215405"/>
                </a:lnTo>
                <a:lnTo>
                  <a:pt x="0" y="121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2124446" y="3369743"/>
            <a:ext cx="2944814" cy="109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1976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Project Sponsors</a:t>
            </a:r>
          </a:p>
          <a:p>
            <a:pPr algn="ctr">
              <a:lnSpc>
                <a:spcPts val="2964"/>
              </a:lnSpc>
            </a:pPr>
            <a:r>
              <a:rPr lang="en-US" sz="1976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&amp;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1976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Partners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525483" y="6142206"/>
            <a:ext cx="2964146" cy="1223384"/>
            <a:chOff x="0" y="0"/>
            <a:chExt cx="3952195" cy="163117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952195" cy="1631179"/>
            </a:xfrm>
            <a:custGeom>
              <a:avLst/>
              <a:gdLst/>
              <a:ahLst/>
              <a:cxnLst/>
              <a:rect r="r" b="b" t="t" l="l"/>
              <a:pathLst>
                <a:path h="1631179" w="3952195">
                  <a:moveTo>
                    <a:pt x="0" y="0"/>
                  </a:moveTo>
                  <a:lnTo>
                    <a:pt x="3952195" y="0"/>
                  </a:lnTo>
                  <a:lnTo>
                    <a:pt x="3952195" y="1631179"/>
                  </a:lnTo>
                  <a:lnTo>
                    <a:pt x="0" y="1631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335039"/>
              <a:ext cx="3952195" cy="946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</a:pPr>
              <a:r>
                <a:rPr lang="en-US" sz="1988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European Space </a:t>
              </a:r>
            </a:p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1988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Agency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561337" y="7448836"/>
            <a:ext cx="2964146" cy="1223384"/>
            <a:chOff x="0" y="0"/>
            <a:chExt cx="3952195" cy="163117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952195" cy="1631179"/>
            </a:xfrm>
            <a:custGeom>
              <a:avLst/>
              <a:gdLst/>
              <a:ahLst/>
              <a:cxnLst/>
              <a:rect r="r" b="b" t="t" l="l"/>
              <a:pathLst>
                <a:path h="1631179" w="3952195">
                  <a:moveTo>
                    <a:pt x="0" y="0"/>
                  </a:moveTo>
                  <a:lnTo>
                    <a:pt x="3952195" y="0"/>
                  </a:lnTo>
                  <a:lnTo>
                    <a:pt x="3952195" y="1631179"/>
                  </a:lnTo>
                  <a:lnTo>
                    <a:pt x="0" y="1631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0" y="230614"/>
              <a:ext cx="3952195" cy="946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1988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Similar Commercial Projects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5642797" y="2470647"/>
            <a:ext cx="2829214" cy="1167694"/>
          </a:xfrm>
          <a:custGeom>
            <a:avLst/>
            <a:gdLst/>
            <a:ahLst/>
            <a:cxnLst/>
            <a:rect r="r" b="b" t="t" l="l"/>
            <a:pathLst>
              <a:path h="1167694" w="2829214">
                <a:moveTo>
                  <a:pt x="0" y="0"/>
                </a:moveTo>
                <a:lnTo>
                  <a:pt x="2829214" y="0"/>
                </a:lnTo>
                <a:lnTo>
                  <a:pt x="2829214" y="1167694"/>
                </a:lnTo>
                <a:lnTo>
                  <a:pt x="0" y="116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5642797" y="2688227"/>
            <a:ext cx="2829214" cy="70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1902" spc="5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Commercial Satellite</a:t>
            </a:r>
          </a:p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1902" spc="5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Imaging Companies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DAGVzfS2Vn0</dc:identifier>
  <dcterms:modified xsi:type="dcterms:W3CDTF">2011-08-01T06:04:30Z</dcterms:modified>
  <cp:revision>1</cp:revision>
  <dc:title>SAR - Oil Spill Detection</dc:title>
</cp:coreProperties>
</file>